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_rels/presentation.xml.rels" ContentType="application/vnd.openxmlformats-package.relationships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</p:sldIdLst>
  <p:sldSz cx="12192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en-US" sz="4400" spc="-1" strike="noStrike">
                <a:solidFill>
                  <a:srgbClr val="000000"/>
                </a:solidFill>
                <a:latin typeface="Arial"/>
              </a:rPr>
              <a:t>Click to edit the title text format</a:t>
            </a:r>
            <a:endParaRPr b="0" lang="en-US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solidFill>
                  <a:srgbClr val="000000"/>
                </a:solidFill>
                <a:latin typeface="Arial"/>
              </a:rPr>
              <a:t>Click to edit the outline text format</a:t>
            </a:r>
            <a:endParaRPr b="0" lang="en-US" sz="32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solidFill>
                  <a:srgbClr val="000000"/>
                </a:solidFill>
                <a:latin typeface="Arial"/>
              </a:rPr>
              <a:t>Second Outline Level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solidFill>
                  <a:srgbClr val="000000"/>
                </a:solidFill>
                <a:latin typeface="Arial"/>
              </a:rPr>
              <a:t>Third Outline Level</a:t>
            </a:r>
            <a:endParaRPr b="0" lang="en-US" sz="24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Fourth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Fifth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Sixth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solidFill>
                  <a:srgbClr val="000000"/>
                </a:solidFill>
                <a:latin typeface="Arial"/>
              </a:rPr>
              <a:t>Seventh Outline Level</a:t>
            </a:r>
            <a:endParaRPr b="0" lang="en-US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"/>
          <p:cNvSpPr txBox="1"/>
          <p:nvPr/>
        </p:nvSpPr>
        <p:spPr>
          <a:xfrm>
            <a:off x="648000" y="720000"/>
            <a:ext cx="576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400" spc="-1" strike="noStrike">
                <a:solidFill>
                  <a:srgbClr val="536850"/>
                </a:solidFill>
                <a:latin typeface="Arial"/>
              </a:rPr>
              <a:t>ГОРОДСКАЯ СРЕДА / ПРИМЕР ПРЕЗЕНТАЦИИ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"/>
          <p:cNvSpPr txBox="1"/>
          <p:nvPr/>
        </p:nvSpPr>
        <p:spPr>
          <a:xfrm>
            <a:off x="648000" y="1980000"/>
            <a:ext cx="5760000" cy="18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800" spc="-1" strike="noStrike">
                <a:solidFill>
                  <a:srgbClr val="244332"/>
                </a:solidFill>
                <a:latin typeface="Arial"/>
              </a:rPr>
              <a:t>Города для жизни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" name=""/>
          <p:cNvSpPr txBox="1"/>
          <p:nvPr/>
        </p:nvSpPr>
        <p:spPr>
          <a:xfrm>
            <a:off x="648000" y="4320000"/>
            <a:ext cx="540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200" spc="-1" strike="noStrike">
                <a:solidFill>
                  <a:srgbClr val="536850"/>
                </a:solidFill>
                <a:latin typeface="Arial"/>
              </a:rPr>
              <a:t>Мобильность. Природа. Сообщество.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" name="" descr=""/>
          <p:cNvPicPr/>
          <p:nvPr/>
        </p:nvPicPr>
        <p:blipFill>
          <a:blip r:embed="rId1"/>
          <a:stretch/>
        </p:blipFill>
        <p:spPr>
          <a:xfrm>
            <a:off x="7200000" y="0"/>
            <a:ext cx="4992120" cy="6858000"/>
          </a:xfrm>
          <a:prstGeom prst="rect">
            <a:avLst/>
          </a:prstGeom>
          <a:ln w="0">
            <a:noFill/>
          </a:ln>
        </p:spPr>
      </p:pic>
      <p:sp>
        <p:nvSpPr>
          <p:cNvPr id="8" name=""/>
          <p:cNvSpPr txBox="1"/>
          <p:nvPr/>
        </p:nvSpPr>
        <p:spPr>
          <a:xfrm>
            <a:off x="648000" y="6264000"/>
            <a:ext cx="900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Демонстрационный макет · Presentations.AI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" name=""/>
          <p:cNvSpPr txBox="1"/>
          <p:nvPr/>
        </p:nvSpPr>
        <p:spPr>
          <a:xfrm>
            <a:off x="10800000" y="6264000"/>
            <a:ext cx="72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01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"/>
          <p:cNvSpPr txBox="1"/>
          <p:nvPr/>
        </p:nvSpPr>
        <p:spPr>
          <a:xfrm>
            <a:off x="648000" y="54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400" spc="-1" strike="noStrike">
                <a:solidFill>
                  <a:srgbClr val="536850"/>
                </a:solidFill>
                <a:latin typeface="Arial"/>
              </a:rPr>
              <a:t>ОТЧЁТ / УСЛОВНЫЕ ДАННЫЕ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" name=""/>
          <p:cNvSpPr txBox="1"/>
          <p:nvPr/>
        </p:nvSpPr>
        <p:spPr>
          <a:xfrm>
            <a:off x="648000" y="1080000"/>
            <a:ext cx="10800000" cy="90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800" spc="-1" strike="noStrike">
                <a:solidFill>
                  <a:srgbClr val="244332"/>
                </a:solidFill>
                <a:latin typeface="Arial"/>
              </a:rPr>
              <a:t>Выручка по кварталам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2" name=""/>
          <p:cNvGraphicFramePr/>
          <p:nvPr/>
        </p:nvGraphicFramePr>
        <p:xfrm>
          <a:off x="648000" y="2412000"/>
          <a:ext cx="10620000" cy="2448000"/>
        </p:xfrm>
        <a:graphic>
          <a:graphicData uri="http://schemas.openxmlformats.org/drawingml/2006/table">
            <a:tbl>
              <a:tblPr/>
              <a:tblGrid>
                <a:gridCol w="3539880"/>
                <a:gridCol w="3539880"/>
                <a:gridCol w="3540240"/>
              </a:tblGrid>
              <a:tr h="528840"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Квартал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e0eaca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Выручка, млн ₽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e0eaca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Расходы, млн ₽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e0eaca"/>
                    </a:solidFill>
                  </a:tcPr>
                </a:tc>
              </a:tr>
              <a:tr h="528840"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Q1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12,4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7,8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8840"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Q2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14,1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8,6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8840"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Q3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17,8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10,2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528840"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Q4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21,3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08000" rIns="108000" tIns="108000" bIns="108000" anchor="t">
                      <a:noAutofit/>
                    </a:bodyPr>
                    <a:p>
                      <a:r>
                        <a:rPr b="0" lang="en-US" sz="2200" spc="-1" strike="noStrike">
                          <a:solidFill>
                            <a:srgbClr val="244332"/>
                          </a:solidFill>
                          <a:latin typeface="Arial"/>
                        </a:rPr>
                        <a:t>12,9</a:t>
                      </a:r>
                      <a:endParaRPr b="0" lang="en-US" sz="22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t" marL="108000" marR="108000">
                    <a:lnL w="14400">
                      <a:solidFill>
                        <a:srgbClr val="d4dec9"/>
                      </a:solidFill>
                      <a:prstDash val="solid"/>
                    </a:lnL>
                    <a:lnR w="14400">
                      <a:solidFill>
                        <a:srgbClr val="d4dec9"/>
                      </a:solidFill>
                      <a:prstDash val="solid"/>
                    </a:lnR>
                    <a:lnT w="14400">
                      <a:solidFill>
                        <a:srgbClr val="d4dec9"/>
                      </a:solidFill>
                      <a:prstDash val="solid"/>
                    </a:lnT>
                    <a:lnB w="14400">
                      <a:solidFill>
                        <a:srgbClr val="d4dec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3" name=""/>
          <p:cNvSpPr txBox="1"/>
          <p:nvPr/>
        </p:nvSpPr>
        <p:spPr>
          <a:xfrm>
            <a:off x="648000" y="5292000"/>
            <a:ext cx="10800000" cy="54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200" spc="-1" strike="noStrike">
                <a:solidFill>
                  <a:srgbClr val="536850"/>
                </a:solidFill>
                <a:latin typeface="Arial"/>
              </a:rPr>
              <a:t>Q4: 21,3 млн ₽ — на 3,5 млн ₽ больше, чем в Q3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"/>
          <p:cNvSpPr txBox="1"/>
          <p:nvPr/>
        </p:nvSpPr>
        <p:spPr>
          <a:xfrm>
            <a:off x="648000" y="6264000"/>
            <a:ext cx="900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Демонстрационный макет · Presentations.AI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" name=""/>
          <p:cNvSpPr txBox="1"/>
          <p:nvPr/>
        </p:nvSpPr>
        <p:spPr>
          <a:xfrm>
            <a:off x="10800000" y="6264000"/>
            <a:ext cx="72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02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4f6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"/>
          <p:cNvSpPr txBox="1"/>
          <p:nvPr/>
        </p:nvSpPr>
        <p:spPr>
          <a:xfrm>
            <a:off x="648000" y="540000"/>
            <a:ext cx="10080000" cy="36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1400" spc="-1" strike="noStrike">
                <a:solidFill>
                  <a:srgbClr val="536850"/>
                </a:solidFill>
                <a:latin typeface="Arial"/>
              </a:rPr>
              <a:t>ПЛАН РАБОТЫ / ПРИМЕР</a:t>
            </a:r>
            <a:endParaRPr b="0" lang="en-US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"/>
          <p:cNvSpPr txBox="1"/>
          <p:nvPr/>
        </p:nvSpPr>
        <p:spPr>
          <a:xfrm>
            <a:off x="648000" y="1080000"/>
            <a:ext cx="10800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4800" spc="-1" strike="noStrike">
                <a:solidFill>
                  <a:srgbClr val="244332"/>
                </a:solidFill>
                <a:latin typeface="Arial"/>
              </a:rPr>
              <a:t>Начать с пилотного квартала</a:t>
            </a:r>
            <a:endParaRPr b="0" lang="en-US" sz="4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"/>
          <p:cNvSpPr txBox="1"/>
          <p:nvPr/>
        </p:nvSpPr>
        <p:spPr>
          <a:xfrm>
            <a:off x="648000" y="2520000"/>
            <a:ext cx="3312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800" spc="-1" strike="noStrike">
                <a:solidFill>
                  <a:srgbClr val="244332"/>
                </a:solidFill>
                <a:latin typeface="Arial"/>
              </a:rPr>
              <a:t>01 / Исследовать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" name=""/>
          <p:cNvSpPr txBox="1"/>
          <p:nvPr/>
        </p:nvSpPr>
        <p:spPr>
          <a:xfrm>
            <a:off x="648000" y="3420000"/>
            <a:ext cx="3312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200" spc="-1" strike="noStrike">
                <a:solidFill>
                  <a:srgbClr val="536850"/>
                </a:solidFill>
                <a:latin typeface="Arial"/>
              </a:rPr>
              <a:t>Интервью с жителями и карта потребностей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"/>
          <p:cNvSpPr txBox="1"/>
          <p:nvPr/>
        </p:nvSpPr>
        <p:spPr>
          <a:xfrm>
            <a:off x="4320000" y="2520000"/>
            <a:ext cx="3312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800" spc="-1" strike="noStrike">
                <a:solidFill>
                  <a:srgbClr val="244332"/>
                </a:solidFill>
                <a:latin typeface="Arial"/>
              </a:rPr>
              <a:t>02 / Проверить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"/>
          <p:cNvSpPr txBox="1"/>
          <p:nvPr/>
        </p:nvSpPr>
        <p:spPr>
          <a:xfrm>
            <a:off x="4320000" y="3420000"/>
            <a:ext cx="3312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200" spc="-1" strike="noStrike">
                <a:solidFill>
                  <a:srgbClr val="536850"/>
                </a:solidFill>
                <a:latin typeface="Arial"/>
              </a:rPr>
              <a:t>Прототип решения и обратная связь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"/>
          <p:cNvSpPr txBox="1"/>
          <p:nvPr/>
        </p:nvSpPr>
        <p:spPr>
          <a:xfrm>
            <a:off x="7992000" y="2520000"/>
            <a:ext cx="3312000" cy="72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1" lang="en-US" sz="2800" spc="-1" strike="noStrike">
                <a:solidFill>
                  <a:srgbClr val="244332"/>
                </a:solidFill>
                <a:latin typeface="Arial"/>
              </a:rPr>
              <a:t>03 / Запустить</a:t>
            </a:r>
            <a:endParaRPr b="0" lang="en-US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" name=""/>
          <p:cNvSpPr txBox="1"/>
          <p:nvPr/>
        </p:nvSpPr>
        <p:spPr>
          <a:xfrm>
            <a:off x="7992000" y="3420000"/>
            <a:ext cx="3312000" cy="1080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2200" spc="-1" strike="noStrike">
                <a:solidFill>
                  <a:srgbClr val="536850"/>
                </a:solidFill>
                <a:latin typeface="Arial"/>
              </a:rPr>
              <a:t>Небольшой пилот перед масштабированием</a:t>
            </a:r>
            <a:endParaRPr b="0" lang="en-US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"/>
          <p:cNvSpPr txBox="1"/>
          <p:nvPr/>
        </p:nvSpPr>
        <p:spPr>
          <a:xfrm>
            <a:off x="648000" y="6264000"/>
            <a:ext cx="900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Демонстрационный макет · Presentations.AI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"/>
          <p:cNvSpPr txBox="1"/>
          <p:nvPr/>
        </p:nvSpPr>
        <p:spPr>
          <a:xfrm>
            <a:off x="10800000" y="6264000"/>
            <a:ext cx="720000" cy="2610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Autofit/>
          </a:bodyPr>
          <a:p>
            <a:r>
              <a:rPr b="0" lang="en-US" sz="1200" spc="-1" strike="noStrike">
                <a:solidFill>
                  <a:srgbClr val="738069"/>
                </a:solidFill>
                <a:latin typeface="Arial"/>
              </a:rPr>
              <a:t>03</a:t>
            </a:r>
            <a:endParaRPr b="0" lang="en-US" sz="1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LibreOffice/24.2.7.2$Linux_X86_64 LibreOffice_project/420$Build-2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dc:description/>
  <dc:language>en-US</dc:language>
  <cp:lastModifiedBy/>
  <cp:revision>0</cp:revision>
  <dc:subject/>
  <dc:title/>
</cp:coreProperties>
</file>